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8" r:id="rId6"/>
    <p:sldId id="264" r:id="rId7"/>
    <p:sldId id="265" r:id="rId8"/>
    <p:sldId id="266" r:id="rId9"/>
    <p:sldId id="267" r:id="rId10"/>
    <p:sldId id="283" r:id="rId11"/>
    <p:sldId id="262" r:id="rId12"/>
    <p:sldId id="260" r:id="rId13"/>
    <p:sldId id="261" r:id="rId14"/>
    <p:sldId id="271" r:id="rId15"/>
    <p:sldId id="269" r:id="rId16"/>
    <p:sldId id="270" r:id="rId17"/>
    <p:sldId id="273" r:id="rId18"/>
    <p:sldId id="279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2" autoAdjust="0"/>
    <p:restoredTop sz="94660"/>
  </p:normalViewPr>
  <p:slideViewPr>
    <p:cSldViewPr>
      <p:cViewPr>
        <p:scale>
          <a:sx n="99" d="100"/>
          <a:sy n="99" d="100"/>
        </p:scale>
        <p:origin x="-141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DCB2-E258-4CCD-AC48-0F4CD51FAC0C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15C2-70FC-4EE2-BF9C-A715E801E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Amianto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endParaRPr lang="en-US" dirty="0"/>
          </a:p>
        </p:txBody>
      </p:sp>
      <p:pic>
        <p:nvPicPr>
          <p:cNvPr id="6" name="Picture 3" descr="Mesotheliom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103" y="1600200"/>
            <a:ext cx="3965097" cy="48006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752" y="1618950"/>
            <a:ext cx="4524848" cy="34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Danos</a:t>
            </a:r>
            <a:r>
              <a:rPr lang="en-US" dirty="0" smtClean="0"/>
              <a:t> </a:t>
            </a:r>
            <a:r>
              <a:rPr lang="en-US" dirty="0" err="1" smtClean="0"/>
              <a:t>Morais</a:t>
            </a:r>
            <a:r>
              <a:rPr lang="en-US" dirty="0" smtClean="0"/>
              <a:t>/</a:t>
            </a:r>
            <a:r>
              <a:rPr lang="en-US" dirty="0" err="1" smtClean="0"/>
              <a:t>Imprudência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inten</a:t>
            </a:r>
            <a:r>
              <a:rPr lang="pt-PT" dirty="0" smtClean="0"/>
              <a:t>ção de danos morais é de dissuadir e punir o réu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O comportamento do réu tem que ser i</a:t>
            </a:r>
            <a:r>
              <a:rPr lang="en-US" dirty="0" err="1" smtClean="0"/>
              <a:t>mprudente</a:t>
            </a:r>
            <a:r>
              <a:rPr lang="en-US" dirty="0" smtClean="0"/>
              <a:t>, </a:t>
            </a:r>
            <a:r>
              <a:rPr lang="en-US" dirty="0" err="1" smtClean="0"/>
              <a:t>malicioso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intencional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júri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a </a:t>
            </a:r>
            <a:r>
              <a:rPr lang="en-US" dirty="0" err="1" smtClean="0"/>
              <a:t>quantidade</a:t>
            </a:r>
            <a:r>
              <a:rPr lang="en-US" dirty="0" smtClean="0"/>
              <a:t> dos </a:t>
            </a:r>
            <a:r>
              <a:rPr lang="en-US" dirty="0" err="1" smtClean="0"/>
              <a:t>danos</a:t>
            </a:r>
            <a:r>
              <a:rPr lang="en-US" dirty="0" smtClean="0"/>
              <a:t> </a:t>
            </a:r>
            <a:r>
              <a:rPr lang="en-US" dirty="0" err="1" smtClean="0"/>
              <a:t>morais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as </a:t>
            </a:r>
            <a:r>
              <a:rPr lang="en-US" dirty="0" err="1" smtClean="0"/>
              <a:t>características</a:t>
            </a:r>
            <a:r>
              <a:rPr lang="en-US" dirty="0" smtClean="0"/>
              <a:t> dos </a:t>
            </a:r>
            <a:r>
              <a:rPr lang="en-US" dirty="0" err="1" smtClean="0"/>
              <a:t>atos</a:t>
            </a:r>
            <a:r>
              <a:rPr lang="en-US" dirty="0" smtClean="0"/>
              <a:t> do </a:t>
            </a:r>
            <a:r>
              <a:rPr lang="pt-PT" dirty="0" smtClean="0"/>
              <a:t>réu, a riqueza do réu </a:t>
            </a:r>
            <a:r>
              <a:rPr lang="en-US" dirty="0" smtClean="0"/>
              <a:t>e o </a:t>
            </a:r>
            <a:r>
              <a:rPr lang="en-US" dirty="0" err="1" smtClean="0"/>
              <a:t>grau</a:t>
            </a:r>
            <a:r>
              <a:rPr lang="en-US" dirty="0" smtClean="0"/>
              <a:t> do </a:t>
            </a:r>
            <a:r>
              <a:rPr lang="en-US" dirty="0" err="1" smtClean="0"/>
              <a:t>prejuízo</a:t>
            </a:r>
            <a:r>
              <a:rPr lang="en-US" dirty="0" smtClean="0"/>
              <a:t> do </a:t>
            </a:r>
            <a:r>
              <a:rPr lang="en-US" smtClean="0"/>
              <a:t>autor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</a:t>
            </a:r>
            <a:r>
              <a:rPr lang="pt-PT" dirty="0" smtClean="0"/>
              <a:t>vidência</a:t>
            </a:r>
            <a:r>
              <a:rPr lang="en-US" dirty="0" smtClean="0"/>
              <a:t> de </a:t>
            </a:r>
            <a:r>
              <a:rPr lang="pt-PT" dirty="0"/>
              <a:t>E</a:t>
            </a:r>
            <a:r>
              <a:rPr lang="pt-PT" dirty="0" smtClean="0"/>
              <a:t>xposição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pesquisar</a:t>
            </a:r>
            <a:r>
              <a:rPr lang="en-US" dirty="0" smtClean="0"/>
              <a:t> o </a:t>
            </a:r>
            <a:r>
              <a:rPr lang="en-US" dirty="0" err="1" smtClean="0"/>
              <a:t>produto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saber o </a:t>
            </a:r>
            <a:r>
              <a:rPr lang="en-US" dirty="0" err="1" smtClean="0"/>
              <a:t>conteúdo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encapsulados</a:t>
            </a: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Como </a:t>
            </a:r>
            <a:r>
              <a:rPr lang="en-US" dirty="0" err="1" smtClean="0"/>
              <a:t>provar</a:t>
            </a:r>
            <a:r>
              <a:rPr lang="en-US" dirty="0" smtClean="0"/>
              <a:t> </a:t>
            </a:r>
            <a:r>
              <a:rPr lang="pt-PT" dirty="0" smtClean="0"/>
              <a:t>exposição se não há monitoramento ambiental ou pessoal para o autor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pt-PT" dirty="0"/>
              <a:t>P</a:t>
            </a:r>
            <a:r>
              <a:rPr lang="pt-PT" dirty="0" smtClean="0"/>
              <a:t>resença de placas pleurais e asbestosis</a:t>
            </a:r>
          </a:p>
          <a:p>
            <a:pPr marL="514350" indent="-514350">
              <a:buFont typeface="+mj-lt"/>
              <a:buAutoNum type="arabicPeriod" startAt="2"/>
            </a:pPr>
            <a:endParaRPr lang="pt-PT" dirty="0" smtClean="0"/>
          </a:p>
          <a:p>
            <a:pPr marL="514350" indent="-514350">
              <a:buFont typeface="+mj-lt"/>
              <a:buAutoNum type="arabicPeriod" startAt="2"/>
            </a:pPr>
            <a:endParaRPr lang="pt-PT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9218" name="Picture 2" descr="http://3.bp.blogspot.com/-titbEbKI1zM/VO4n1L5yZqI/AAAAAAAABRs/zUDH5T2eKp4/s1600/fox-guarding-hen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2819400" cy="143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Defesas</a:t>
            </a:r>
            <a:r>
              <a:rPr lang="en-US" dirty="0" smtClean="0"/>
              <a:t> de </a:t>
            </a:r>
            <a:r>
              <a:rPr lang="pt-PT" dirty="0"/>
              <a:t>C</a:t>
            </a:r>
            <a:r>
              <a:rPr lang="pt-PT" dirty="0" smtClean="0"/>
              <a:t>ausação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fibra</a:t>
            </a:r>
            <a:r>
              <a:rPr lang="en-US" dirty="0" smtClean="0"/>
              <a:t>: </a:t>
            </a:r>
            <a:r>
              <a:rPr lang="en-US" dirty="0" err="1" smtClean="0"/>
              <a:t>Chrisotila</a:t>
            </a:r>
            <a:r>
              <a:rPr lang="en-US" dirty="0" smtClean="0"/>
              <a:t> x </a:t>
            </a:r>
            <a:r>
              <a:rPr lang="en-US" dirty="0" err="1" smtClean="0"/>
              <a:t>Anfibólio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de </a:t>
            </a:r>
            <a:r>
              <a:rPr lang="en-US" dirty="0" err="1"/>
              <a:t>m</a:t>
            </a:r>
            <a:r>
              <a:rPr lang="en-US" dirty="0" err="1" smtClean="0"/>
              <a:t>esotelioma</a:t>
            </a:r>
            <a:r>
              <a:rPr lang="en-US" dirty="0" smtClean="0"/>
              <a:t>: Pleura x </a:t>
            </a:r>
            <a:r>
              <a:rPr lang="pt-PT" dirty="0" smtClean="0"/>
              <a:t>Peritônio x Pericardial x </a:t>
            </a:r>
            <a:r>
              <a:rPr lang="en-US" dirty="0" err="1" smtClean="0"/>
              <a:t>Túnica</a:t>
            </a:r>
            <a:r>
              <a:rPr lang="pt-PT" dirty="0" smtClean="0"/>
              <a:t> Vaginalis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C</a:t>
            </a:r>
            <a:r>
              <a:rPr lang="pt-PT" dirty="0" smtClean="0"/>
              <a:t>ancer espontâneo: Cancer de “má sorte”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P</a:t>
            </a:r>
            <a:r>
              <a:rPr lang="pt-PT" dirty="0" smtClean="0"/>
              <a:t>eríodo de latência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Epidemiologia da ocupação específica: Mecânico de automóvel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Fibra</a:t>
            </a:r>
            <a:r>
              <a:rPr lang="en-US" dirty="0" smtClean="0"/>
              <a:t>: </a:t>
            </a:r>
            <a:r>
              <a:rPr lang="en-US" dirty="0" err="1" smtClean="0"/>
              <a:t>Chrisotila</a:t>
            </a:r>
            <a:r>
              <a:rPr lang="en-US" dirty="0" smtClean="0"/>
              <a:t> x </a:t>
            </a:r>
            <a:r>
              <a:rPr lang="en-US" dirty="0" err="1" smtClean="0"/>
              <a:t>Anfibólio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 smtClean="0"/>
              <a:t>Pulm</a:t>
            </a:r>
            <a:r>
              <a:rPr lang="pt-PT" sz="4000" dirty="0" smtClean="0"/>
              <a:t>ão x pleura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4000" dirty="0" smtClean="0"/>
              <a:t>Tamanho da fibra e biopersistência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4000" dirty="0" smtClean="0"/>
              <a:t>Chrisotila contaminada com </a:t>
            </a:r>
            <a:r>
              <a:rPr lang="en-US" sz="4000" dirty="0" err="1" smtClean="0"/>
              <a:t>anfibólio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7490"/>
          <a:stretch>
            <a:fillRect/>
          </a:stretch>
        </p:blipFill>
        <p:spPr bwMode="auto">
          <a:xfrm>
            <a:off x="5105400" y="4341656"/>
            <a:ext cx="4038600" cy="251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nfluência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contratados</a:t>
            </a:r>
            <a:r>
              <a:rPr lang="en-US" dirty="0" smtClean="0"/>
              <a:t> pela </a:t>
            </a:r>
            <a:r>
              <a:rPr lang="en-US" dirty="0" err="1" smtClean="0"/>
              <a:t>indústria</a:t>
            </a:r>
            <a:r>
              <a:rPr lang="en-US" dirty="0" smtClean="0"/>
              <a:t> </a:t>
            </a:r>
            <a:r>
              <a:rPr lang="en-US" dirty="0" err="1" smtClean="0"/>
              <a:t>influênciam</a:t>
            </a:r>
            <a:r>
              <a:rPr lang="en-US" dirty="0" smtClean="0"/>
              <a:t> a </a:t>
            </a: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r>
              <a:rPr lang="en-US" dirty="0" smtClean="0"/>
              <a:t> e </a:t>
            </a:r>
            <a:r>
              <a:rPr lang="en-US" dirty="0" err="1" smtClean="0"/>
              <a:t>médica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Transparência</a:t>
            </a:r>
            <a:r>
              <a:rPr lang="en-US" dirty="0" smtClean="0"/>
              <a:t> e </a:t>
            </a: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transparência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r>
              <a:rPr lang="en-US" dirty="0" smtClean="0"/>
              <a:t> e </a:t>
            </a:r>
            <a:r>
              <a:rPr lang="en-US" dirty="0" err="1" smtClean="0"/>
              <a:t>médica</a:t>
            </a:r>
            <a:endParaRPr lang="en-US" dirty="0"/>
          </a:p>
        </p:txBody>
      </p:sp>
      <p:pic>
        <p:nvPicPr>
          <p:cNvPr id="6" name="Picture 2" descr="Image result for doubt is their prod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236707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r="85526" b="24494"/>
          <a:stretch>
            <a:fillRect/>
          </a:stretch>
        </p:blipFill>
        <p:spPr bwMode="auto">
          <a:xfrm>
            <a:off x="0" y="0"/>
            <a:ext cx="1473031" cy="16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www.exponent.com/Content/dist/toolkit/images/header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7899"/>
            <a:ext cx="3222620" cy="8001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3796" name="AutoShape 4" descr="Image result for cardno chemri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Image result for cardno chemri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Cardno ChemRi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843016"/>
            <a:ext cx="2743200" cy="101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- </a:t>
            </a:r>
            <a:r>
              <a:rPr lang="en-US" dirty="0" err="1" smtClean="0"/>
              <a:t>Exemplos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Empregado</a:t>
            </a:r>
            <a:r>
              <a:rPr lang="en-US" dirty="0" smtClean="0"/>
              <a:t> 1973 – 1976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companhia</a:t>
            </a:r>
            <a:r>
              <a:rPr lang="en-US" dirty="0" smtClean="0"/>
              <a:t> </a:t>
            </a:r>
            <a:r>
              <a:rPr lang="en-US" dirty="0" err="1" smtClean="0"/>
              <a:t>pequena</a:t>
            </a:r>
            <a:r>
              <a:rPr lang="en-US" dirty="0" smtClean="0"/>
              <a:t> (10-15 </a:t>
            </a:r>
            <a:r>
              <a:rPr lang="en-US" dirty="0" err="1" smtClean="0"/>
              <a:t>pessoas</a:t>
            </a:r>
            <a:r>
              <a:rPr lang="en-US" dirty="0" smtClean="0"/>
              <a:t>) </a:t>
            </a:r>
            <a:r>
              <a:rPr lang="en-US" dirty="0" err="1" smtClean="0"/>
              <a:t>instalação</a:t>
            </a:r>
            <a:r>
              <a:rPr lang="en-US" dirty="0" smtClean="0"/>
              <a:t> e </a:t>
            </a:r>
            <a:r>
              <a:rPr lang="en-US" dirty="0" err="1" smtClean="0"/>
              <a:t>troca</a:t>
            </a:r>
            <a:r>
              <a:rPr lang="en-US" dirty="0" smtClean="0"/>
              <a:t> de </a:t>
            </a:r>
            <a:r>
              <a:rPr lang="en-US" dirty="0" err="1" smtClean="0"/>
              <a:t>telhados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Em</a:t>
            </a:r>
            <a:r>
              <a:rPr lang="en-US" dirty="0" smtClean="0"/>
              <a:t> 2014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diagnosticado</a:t>
            </a:r>
            <a:r>
              <a:rPr lang="en-US" dirty="0" smtClean="0"/>
              <a:t> com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 </a:t>
            </a:r>
            <a:r>
              <a:rPr lang="en-US" dirty="0" err="1" smtClean="0"/>
              <a:t>Defesas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dirty="0" smtClean="0"/>
              <a:t>O réu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err="1" smtClean="0"/>
              <a:t>indústria</a:t>
            </a:r>
            <a:r>
              <a:rPr lang="en-US" dirty="0" smtClean="0"/>
              <a:t> de </a:t>
            </a:r>
            <a:r>
              <a:rPr lang="en-US" dirty="0" err="1" smtClean="0"/>
              <a:t>telhado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r>
              <a:rPr lang="en-US" dirty="0" smtClean="0"/>
              <a:t> do </a:t>
            </a:r>
            <a:r>
              <a:rPr lang="en-US" dirty="0" err="1" smtClean="0"/>
              <a:t>perigo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 </a:t>
            </a:r>
            <a:r>
              <a:rPr lang="en-US" dirty="0" err="1" smtClean="0"/>
              <a:t>trabalhadores</a:t>
            </a:r>
            <a:r>
              <a:rPr lang="en-US" dirty="0" smtClean="0"/>
              <a:t> de </a:t>
            </a:r>
            <a:r>
              <a:rPr lang="en-US" dirty="0" err="1" smtClean="0"/>
              <a:t>telhado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risco</a:t>
            </a:r>
            <a:r>
              <a:rPr lang="en-US" dirty="0" smtClean="0"/>
              <a:t> de </a:t>
            </a:r>
            <a:r>
              <a:rPr lang="en-US" dirty="0" err="1" smtClean="0"/>
              <a:t>mesotelioma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Telhados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emitem</a:t>
            </a:r>
            <a:r>
              <a:rPr lang="en-US" dirty="0" smtClean="0"/>
              <a:t> </a:t>
            </a:r>
            <a:r>
              <a:rPr lang="en-US" dirty="0" err="1" smtClean="0"/>
              <a:t>fibras</a:t>
            </a:r>
            <a:r>
              <a:rPr lang="en-US" dirty="0" smtClean="0"/>
              <a:t> de </a:t>
            </a:r>
            <a:r>
              <a:rPr lang="en-US" dirty="0" err="1" smtClean="0"/>
              <a:t>amianto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 para </a:t>
            </a:r>
            <a:r>
              <a:rPr lang="en-US" dirty="0" err="1" smtClean="0"/>
              <a:t>oferecer</a:t>
            </a:r>
            <a:r>
              <a:rPr lang="en-US" dirty="0" smtClean="0"/>
              <a:t>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mesotelioma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Crisotila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causa</a:t>
            </a:r>
            <a:r>
              <a:rPr lang="en-US" dirty="0" smtClean="0"/>
              <a:t>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A maioria dos casos de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 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pt-PT" dirty="0" smtClean="0"/>
              <a:t>espontâneos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76720"/>
            <a:ext cx="5934075" cy="547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30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Pittsburgh Press</a:t>
            </a:r>
          </a:p>
          <a:p>
            <a:r>
              <a:rPr lang="en-US" b="1" dirty="0" smtClean="0"/>
              <a:t>October 13, 1968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92215"/>
            <a:ext cx="4191000" cy="6126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2720662" cy="990600"/>
          </a:xfrm>
          <a:prstGeom prst="rect">
            <a:avLst/>
          </a:prstGeom>
          <a:noFill/>
          <a:ln w="19050">
            <a:solidFill>
              <a:srgbClr val="FF0000">
                <a:alpha val="75000"/>
              </a:srgbClr>
            </a:solidFill>
            <a:miter lim="800000"/>
            <a:headEnd/>
            <a:tailEnd/>
          </a:ln>
          <a:effectLst>
            <a:outerShdw blurRad="50800" dist="38100" sx="109000" sy="109000" algn="l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09800"/>
            <a:ext cx="3300984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0800000" sx="110000" sy="11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08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Pittsburgh Press</a:t>
            </a:r>
          </a:p>
          <a:p>
            <a:r>
              <a:rPr lang="en-US" b="1" dirty="0" smtClean="0"/>
              <a:t>March 21, 1974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"/>
            <a:ext cx="3448727" cy="6591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7359"/>
            <a:ext cx="5029200" cy="15428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sx="107000" sy="107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1371600" y="4419600"/>
            <a:ext cx="7772400" cy="2209800"/>
          </a:xfrm>
          <a:prstGeom prst="wedgeRoundRectCallout">
            <a:avLst>
              <a:gd name="adj1" fmla="val -55733"/>
              <a:gd name="adj2" fmla="val -6266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in itself can be serious, but even more serious is the fact that the victims have a death rate from </a:t>
            </a:r>
            <a:r>
              <a:rPr lang="en-US" sz="2400" b="1" u="sng" dirty="0" smtClean="0">
                <a:solidFill>
                  <a:schemeClr val="bg1"/>
                </a:solidFill>
              </a:rPr>
              <a:t>lung cancer eight times</a:t>
            </a:r>
            <a:r>
              <a:rPr lang="en-US" sz="2400" dirty="0" smtClean="0">
                <a:solidFill>
                  <a:schemeClr val="bg1"/>
                </a:solidFill>
              </a:rPr>
              <a:t> that of men who neither smoke nor work with asbestos. Their death rate from </a:t>
            </a:r>
            <a:r>
              <a:rPr lang="en-US" sz="2400" b="1" u="sng" dirty="0" smtClean="0">
                <a:solidFill>
                  <a:schemeClr val="bg1"/>
                </a:solidFill>
              </a:rPr>
              <a:t>cancer of the digestive tract</a:t>
            </a:r>
            <a:r>
              <a:rPr lang="en-US" sz="2400" dirty="0" smtClean="0">
                <a:solidFill>
                  <a:schemeClr val="bg1"/>
                </a:solidFill>
              </a:rPr>
              <a:t> is also higher than the expected rate.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33600" y="2362200"/>
            <a:ext cx="6781800" cy="1371600"/>
          </a:xfrm>
          <a:prstGeom prst="wedgeRoundRectCallout">
            <a:avLst>
              <a:gd name="adj1" fmla="val -65343"/>
              <a:gd name="adj2" fmla="val -949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Because of the surprisingly varied uses to which asbestos has been put, there is a growing interest among doctors in the lung disease called asbestosis.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Pittsburgh Press</a:t>
            </a:r>
          </a:p>
          <a:p>
            <a:r>
              <a:rPr lang="en-US" b="1" dirty="0" smtClean="0"/>
              <a:t>January 13, 1969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Teorias</a:t>
            </a:r>
            <a:r>
              <a:rPr lang="en-US" dirty="0" smtClean="0"/>
              <a:t> </a:t>
            </a:r>
            <a:r>
              <a:rPr lang="en-US" dirty="0" err="1" smtClean="0"/>
              <a:t>Jurídicas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 smtClean="0"/>
              <a:t>Negligência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estrita</a:t>
            </a:r>
            <a:r>
              <a:rPr lang="en-US" dirty="0" smtClean="0"/>
              <a:t>/</a:t>
            </a:r>
            <a:r>
              <a:rPr lang="en-US" dirty="0" err="1" smtClean="0"/>
              <a:t>Responsibilidade</a:t>
            </a:r>
            <a:r>
              <a:rPr lang="en-US" dirty="0" smtClean="0"/>
              <a:t> </a:t>
            </a:r>
            <a:r>
              <a:rPr lang="en-US" dirty="0" err="1" smtClean="0"/>
              <a:t>Objetiva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Compensação</a:t>
            </a:r>
            <a:r>
              <a:rPr lang="en-US" dirty="0" smtClean="0"/>
              <a:t> </a:t>
            </a:r>
            <a:r>
              <a:rPr lang="en-US" dirty="0" err="1" smtClean="0"/>
              <a:t>Trabalhista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Danos</a:t>
            </a:r>
            <a:r>
              <a:rPr lang="en-US" dirty="0" smtClean="0"/>
              <a:t> </a:t>
            </a:r>
            <a:r>
              <a:rPr lang="en-US" dirty="0" err="1" smtClean="0"/>
              <a:t>Morais</a:t>
            </a:r>
            <a:r>
              <a:rPr lang="en-US" dirty="0" smtClean="0"/>
              <a:t>/</a:t>
            </a:r>
            <a:r>
              <a:rPr lang="en-US" dirty="0" err="1" smtClean="0"/>
              <a:t>Imprudência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"/>
            <a:ext cx="3448727" cy="6591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7359"/>
            <a:ext cx="5029200" cy="15428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sx="107000" sy="107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1676400" y="1981200"/>
            <a:ext cx="7086600" cy="1828800"/>
          </a:xfrm>
          <a:prstGeom prst="wedgeRoundRectCallout">
            <a:avLst>
              <a:gd name="adj1" fmla="val -61096"/>
              <a:gd name="adj2" fmla="val 69992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addition to asbestos weavers, those in danger include….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roofers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shingle makers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Pittsburgh Press</a:t>
            </a:r>
          </a:p>
          <a:p>
            <a:r>
              <a:rPr lang="en-US" b="1" dirty="0" smtClean="0"/>
              <a:t>January 13, 1969</a:t>
            </a:r>
            <a:endParaRPr lang="en-US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057400" y="4343400"/>
            <a:ext cx="6858000" cy="2209800"/>
          </a:xfrm>
          <a:prstGeom prst="wedgeRoundRectCallout">
            <a:avLst>
              <a:gd name="adj1" fmla="val -70375"/>
              <a:gd name="adj2" fmla="val 1530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workers with asbestos in any form should be protected by well-constructed vents to carry the dust away or they should wear respirators.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5029200" cy="65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t="78788"/>
          <a:stretch>
            <a:fillRect/>
          </a:stretch>
        </p:blipFill>
        <p:spPr bwMode="auto">
          <a:xfrm>
            <a:off x="5410200" y="152400"/>
            <a:ext cx="349467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1524000"/>
            <a:ext cx="4343400" cy="42165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</a:rPr>
              <a:t>Dozens of cases of </a:t>
            </a:r>
            <a:r>
              <a:rPr lang="en-US" sz="2200" b="1" dirty="0" err="1" smtClean="0">
                <a:solidFill>
                  <a:schemeClr val="bg1"/>
                </a:solidFill>
              </a:rPr>
              <a:t>mesothelioma</a:t>
            </a:r>
            <a:r>
              <a:rPr lang="en-US" sz="2200" b="1" dirty="0" smtClean="0">
                <a:solidFill>
                  <a:schemeClr val="bg1"/>
                </a:solidFill>
              </a:rPr>
              <a:t> in the pleura and peritoneum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</a:rPr>
              <a:t>Very small amounts of asbestos exposure from spouses and parents bringing dust home on clothes and neighborhood exposures causing </a:t>
            </a:r>
            <a:r>
              <a:rPr lang="en-US" sz="2200" b="1" dirty="0" err="1" smtClean="0">
                <a:solidFill>
                  <a:schemeClr val="bg1"/>
                </a:solidFill>
              </a:rPr>
              <a:t>mesothelioma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</a:rPr>
              <a:t>Hundreds of cases of lung cancer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b="57627"/>
          <a:stretch>
            <a:fillRect/>
          </a:stretch>
        </p:blipFill>
        <p:spPr bwMode="auto">
          <a:xfrm>
            <a:off x="228600" y="4800600"/>
            <a:ext cx="72055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6" y="1143000"/>
            <a:ext cx="40896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676400" y="228600"/>
            <a:ext cx="7467600" cy="2667000"/>
          </a:xfrm>
          <a:prstGeom prst="wedgeRoundRectCallout">
            <a:avLst>
              <a:gd name="adj1" fmla="val -61096"/>
              <a:gd name="adj2" fmla="val 69992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“Each employee exposed to asbestos shall be apprised of all hazards, relevant symptoms, and proper conditions and precautions concerning use or exposure.”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Applies to all “product or material containing 5% or more asbestos”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8" y="397543"/>
            <a:ext cx="4574522" cy="636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environmental protection agency"/>
          <p:cNvPicPr>
            <a:picLocks noChangeAspect="1" noChangeArrowheads="1"/>
          </p:cNvPicPr>
          <p:nvPr/>
        </p:nvPicPr>
        <p:blipFill>
          <a:blip r:embed="rId3" cstate="print"/>
          <a:srcRect l="15379" r="15418"/>
          <a:stretch>
            <a:fillRect/>
          </a:stretch>
        </p:blipFill>
        <p:spPr bwMode="auto">
          <a:xfrm>
            <a:off x="7086600" y="0"/>
            <a:ext cx="2057400" cy="198120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057400" y="4648200"/>
            <a:ext cx="7086600" cy="1828800"/>
          </a:xfrm>
          <a:prstGeom prst="wedgeRoundRectCallout">
            <a:avLst>
              <a:gd name="adj1" fmla="val -68403"/>
              <a:gd name="adj2" fmla="val 1035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“Asbestos also has been identified as a causal factor in the development of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mesotheliomas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cancers of the membranes lining the chest and abdomen.”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057400" y="2209800"/>
            <a:ext cx="7086600" cy="1828800"/>
          </a:xfrm>
          <a:prstGeom prst="wedgeRoundRectCallout">
            <a:avLst>
              <a:gd name="adj1" fmla="val -44928"/>
              <a:gd name="adj2" fmla="val -121575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“There are reports of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mesothelioma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associated with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nonoccupational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exposures in the neighborhood of asbestos sources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</a:t>
            </a:r>
            <a:r>
              <a:rPr lang="en-US" dirty="0" err="1" smtClean="0"/>
              <a:t>Peritos</a:t>
            </a:r>
            <a:r>
              <a:rPr lang="en-US" dirty="0" smtClean="0"/>
              <a:t> da </a:t>
            </a:r>
            <a:r>
              <a:rPr lang="en-US" dirty="0" err="1" smtClean="0"/>
              <a:t>Defesa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dirty="0" err="1" smtClean="0"/>
              <a:t>Epidemiologista</a:t>
            </a:r>
            <a:r>
              <a:rPr lang="en-US" dirty="0" smtClean="0"/>
              <a:t> Suresh </a:t>
            </a:r>
            <a:r>
              <a:rPr lang="en-US" dirty="0" err="1" smtClean="0"/>
              <a:t>Moolgavkar</a:t>
            </a:r>
            <a:r>
              <a:rPr lang="en-US" dirty="0" smtClean="0"/>
              <a:t>, MD, Ph.D.</a:t>
            </a:r>
          </a:p>
          <a:p>
            <a:pPr marL="0" indent="0">
              <a:buNone/>
            </a:pPr>
            <a:r>
              <a:rPr lang="en-US" dirty="0" err="1" smtClean="0"/>
              <a:t>Opinião</a:t>
            </a:r>
            <a:r>
              <a:rPr lang="en-US" dirty="0" smtClean="0"/>
              <a:t>: “O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 </a:t>
            </a:r>
            <a:r>
              <a:rPr lang="en-US" dirty="0" smtClean="0"/>
              <a:t>é </a:t>
            </a:r>
            <a:r>
              <a:rPr lang="pt-PT" dirty="0" smtClean="0"/>
              <a:t>espontâneo como a maioria dos casos de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peritônio. Produtos de telhado feito com amianto,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peritônio.”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a) </a:t>
            </a:r>
            <a:r>
              <a:rPr lang="en-US" dirty="0" err="1"/>
              <a:t>S</a:t>
            </a:r>
            <a:r>
              <a:rPr lang="en-US" dirty="0" err="1" smtClean="0"/>
              <a:t>ócio</a:t>
            </a:r>
            <a:r>
              <a:rPr lang="en-US" dirty="0" smtClean="0"/>
              <a:t> da Exponent </a:t>
            </a:r>
            <a:r>
              <a:rPr lang="en-US" dirty="0" err="1" smtClean="0"/>
              <a:t>desde</a:t>
            </a:r>
            <a:r>
              <a:rPr lang="en-US" dirty="0" smtClean="0"/>
              <a:t> 2007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b) </a:t>
            </a:r>
            <a:r>
              <a:rPr lang="en-US" dirty="0" err="1"/>
              <a:t>T</a:t>
            </a:r>
            <a:r>
              <a:rPr lang="en-US" dirty="0" err="1" smtClean="0"/>
              <a:t>rês</a:t>
            </a:r>
            <a:r>
              <a:rPr lang="en-US" dirty="0" smtClean="0"/>
              <a:t> </a:t>
            </a:r>
            <a:r>
              <a:rPr lang="en-US" dirty="0" err="1" smtClean="0"/>
              <a:t>artigos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literatura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c) </a:t>
            </a:r>
            <a:r>
              <a:rPr lang="en-US" dirty="0" err="1"/>
              <a:t>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experiência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de </a:t>
            </a:r>
            <a:r>
              <a:rPr lang="en-US" dirty="0" err="1" smtClean="0"/>
              <a:t>amianto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   </a:t>
            </a:r>
            <a:r>
              <a:rPr lang="en-US" dirty="0" err="1" smtClean="0"/>
              <a:t>começar</a:t>
            </a:r>
            <a:r>
              <a:rPr lang="en-US" dirty="0" smtClean="0"/>
              <a:t> a </a:t>
            </a:r>
            <a:r>
              <a:rPr lang="en-US" dirty="0" err="1" smtClean="0"/>
              <a:t>trabalhar</a:t>
            </a:r>
            <a:r>
              <a:rPr lang="en-US" dirty="0" smtClean="0"/>
              <a:t> com a Exponent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d) </a:t>
            </a:r>
            <a:r>
              <a:rPr lang="en-US" dirty="0" err="1" smtClean="0"/>
              <a:t>Recebe</a:t>
            </a:r>
            <a:r>
              <a:rPr lang="en-US" dirty="0" smtClean="0"/>
              <a:t> $740,000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perito</a:t>
            </a:r>
            <a:r>
              <a:rPr lang="en-US" dirty="0" smtClean="0"/>
              <a:t> da </a:t>
            </a:r>
            <a:r>
              <a:rPr lang="en-US" dirty="0" err="1" smtClean="0"/>
              <a:t>defesa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e)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divulgou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dos </a:t>
            </a:r>
            <a:r>
              <a:rPr lang="en-US" dirty="0" err="1" smtClean="0"/>
              <a:t>artigos</a:t>
            </a:r>
            <a:r>
              <a:rPr lang="en-US" dirty="0" smtClean="0"/>
              <a:t> dele que </a:t>
            </a:r>
            <a:r>
              <a:rPr lang="en-US" dirty="0" err="1" smtClean="0"/>
              <a:t>presta</a:t>
            </a:r>
            <a:r>
              <a:rPr lang="en-US" dirty="0" smtClean="0"/>
              <a:t> </a:t>
            </a:r>
            <a:r>
              <a:rPr lang="en-US" dirty="0" err="1" smtClean="0"/>
              <a:t>consultoria</a:t>
            </a:r>
            <a:r>
              <a:rPr lang="en-US" dirty="0" smtClean="0"/>
              <a:t> para </a:t>
            </a:r>
            <a:r>
              <a:rPr lang="en-US" dirty="0" err="1" smtClean="0"/>
              <a:t>réus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litígio</a:t>
            </a:r>
            <a:r>
              <a:rPr lang="en-US" dirty="0" smtClean="0"/>
              <a:t> de </a:t>
            </a:r>
            <a:r>
              <a:rPr lang="en-US" dirty="0" err="1" smtClean="0"/>
              <a:t>amianto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f) </a:t>
            </a:r>
            <a:r>
              <a:rPr lang="en-US" dirty="0" err="1" smtClean="0"/>
              <a:t>Citou</a:t>
            </a:r>
            <a:r>
              <a:rPr lang="en-US" dirty="0" smtClean="0"/>
              <a:t> </a:t>
            </a:r>
            <a:r>
              <a:rPr lang="en-US" dirty="0" err="1" smtClean="0"/>
              <a:t>obras</a:t>
            </a:r>
            <a:r>
              <a:rPr lang="en-US" dirty="0" smtClean="0"/>
              <a:t> da Exponent e </a:t>
            </a:r>
            <a:r>
              <a:rPr lang="en-US" dirty="0" err="1" smtClean="0"/>
              <a:t>Chemrisk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base das </a:t>
            </a:r>
            <a:r>
              <a:rPr lang="en-US" dirty="0" err="1" smtClean="0"/>
              <a:t>opiniões</a:t>
            </a:r>
            <a:r>
              <a:rPr lang="en-US" dirty="0" smtClean="0"/>
              <a:t>/</a:t>
            </a:r>
            <a:r>
              <a:rPr lang="en-US" dirty="0" err="1" smtClean="0"/>
              <a:t>pareceres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</a:t>
            </a:r>
            <a:r>
              <a:rPr lang="en-US" dirty="0" err="1" smtClean="0"/>
              <a:t>Peritos</a:t>
            </a:r>
            <a:r>
              <a:rPr lang="en-US" dirty="0" smtClean="0"/>
              <a:t> da </a:t>
            </a:r>
            <a:r>
              <a:rPr lang="en-US" dirty="0" err="1" smtClean="0"/>
              <a:t>Defesa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Richard </a:t>
            </a:r>
            <a:r>
              <a:rPr lang="en-US" dirty="0" err="1" smtClean="0"/>
              <a:t>Attanoos</a:t>
            </a:r>
            <a:r>
              <a:rPr lang="en-US" dirty="0" smtClean="0"/>
              <a:t>, MD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Somente</a:t>
            </a:r>
            <a:r>
              <a:rPr lang="en-US" dirty="0" smtClean="0"/>
              <a:t> altos </a:t>
            </a:r>
            <a:r>
              <a:rPr lang="en-US" dirty="0" err="1" smtClean="0"/>
              <a:t>níveis</a:t>
            </a:r>
            <a:r>
              <a:rPr lang="en-US" dirty="0" smtClean="0"/>
              <a:t> de </a:t>
            </a:r>
            <a:r>
              <a:rPr lang="en-US" dirty="0" err="1" smtClean="0"/>
              <a:t>exposição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anfibólios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peritônio.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evidência</a:t>
            </a:r>
            <a:r>
              <a:rPr lang="en-US" dirty="0" smtClean="0"/>
              <a:t> </a:t>
            </a:r>
            <a:r>
              <a:rPr lang="en-US" dirty="0" err="1" smtClean="0"/>
              <a:t>desse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exposição</a:t>
            </a:r>
            <a:r>
              <a:rPr lang="en-US" dirty="0" smtClean="0"/>
              <a:t>.”</a:t>
            </a:r>
          </a:p>
          <a:p>
            <a:pPr marL="514350" indent="-514350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Patologista</a:t>
            </a:r>
            <a:r>
              <a:rPr lang="en-US" dirty="0" smtClean="0"/>
              <a:t> do País de Gales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b) </a:t>
            </a:r>
            <a:r>
              <a:rPr lang="en-US" dirty="0" err="1" smtClean="0"/>
              <a:t>Crisotila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causa</a:t>
            </a:r>
            <a:r>
              <a:rPr lang="en-US" dirty="0" smtClean="0"/>
              <a:t>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 porque as fibras 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removidas</a:t>
            </a:r>
            <a:r>
              <a:rPr lang="en-US" dirty="0" smtClean="0"/>
              <a:t> do </a:t>
            </a:r>
            <a:r>
              <a:rPr lang="en-US" dirty="0" err="1" smtClean="0"/>
              <a:t>pulmão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permanecem</a:t>
            </a:r>
            <a:r>
              <a:rPr lang="en-US" dirty="0" smtClean="0"/>
              <a:t> no </a:t>
            </a:r>
            <a:r>
              <a:rPr lang="en-US" dirty="0" err="1" smtClean="0"/>
              <a:t>pulmão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as </a:t>
            </a:r>
            <a:r>
              <a:rPr lang="en-US" dirty="0" err="1" smtClean="0"/>
              <a:t>fibras</a:t>
            </a:r>
            <a:r>
              <a:rPr lang="en-US" dirty="0" smtClean="0"/>
              <a:t> de </a:t>
            </a:r>
            <a:r>
              <a:rPr lang="en-US" dirty="0" err="1" smtClean="0"/>
              <a:t>anfibólios</a:t>
            </a:r>
            <a:r>
              <a:rPr lang="pt-PT" dirty="0" smtClean="0"/>
              <a:t>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c) </a:t>
            </a:r>
            <a:r>
              <a:rPr lang="en-US" dirty="0" err="1" smtClean="0"/>
              <a:t>Citou</a:t>
            </a:r>
            <a:r>
              <a:rPr lang="en-US" dirty="0" smtClean="0"/>
              <a:t> </a:t>
            </a:r>
            <a:r>
              <a:rPr lang="en-US" dirty="0" err="1" smtClean="0"/>
              <a:t>obras</a:t>
            </a:r>
            <a:r>
              <a:rPr lang="en-US" dirty="0" smtClean="0"/>
              <a:t> da Exponent e </a:t>
            </a:r>
            <a:r>
              <a:rPr lang="en-US" dirty="0" err="1" smtClean="0"/>
              <a:t>Chemrisk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apoio</a:t>
            </a:r>
            <a:r>
              <a:rPr lang="en-US" dirty="0" smtClean="0"/>
              <a:t> as </a:t>
            </a:r>
            <a:r>
              <a:rPr lang="en-US" dirty="0" err="1" smtClean="0"/>
              <a:t>opiniões</a:t>
            </a:r>
            <a:r>
              <a:rPr lang="en-US" dirty="0" smtClean="0"/>
              <a:t>/</a:t>
            </a:r>
            <a:r>
              <a:rPr lang="en-US" dirty="0" err="1" smtClean="0"/>
              <a:t>pareceres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fibra</a:t>
            </a:r>
            <a:r>
              <a:rPr lang="en-US" dirty="0" smtClean="0"/>
              <a:t> e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exposição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d) As </a:t>
            </a:r>
            <a:r>
              <a:rPr lang="en-US" dirty="0" err="1" smtClean="0"/>
              <a:t>pesquisas</a:t>
            </a:r>
            <a:r>
              <a:rPr lang="en-US" dirty="0" smtClean="0"/>
              <a:t> </a:t>
            </a:r>
            <a:r>
              <a:rPr lang="en-US" dirty="0" err="1" smtClean="0"/>
              <a:t>epidemiológicas</a:t>
            </a:r>
            <a:r>
              <a:rPr lang="en-US" dirty="0" smtClean="0"/>
              <a:t> que </a:t>
            </a:r>
            <a:r>
              <a:rPr lang="en-US" dirty="0" err="1" smtClean="0"/>
              <a:t>demonstram</a:t>
            </a:r>
            <a:r>
              <a:rPr lang="en-US" dirty="0" smtClean="0"/>
              <a:t> alto </a:t>
            </a:r>
            <a:r>
              <a:rPr lang="en-US" dirty="0" err="1" smtClean="0"/>
              <a:t>risco</a:t>
            </a:r>
            <a:r>
              <a:rPr lang="en-US" dirty="0" smtClean="0"/>
              <a:t> de </a:t>
            </a:r>
            <a:r>
              <a:rPr lang="en-US" dirty="0" err="1" smtClean="0"/>
              <a:t>mesotelioma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exposição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crisotila</a:t>
            </a:r>
            <a:r>
              <a:rPr lang="en-US" dirty="0" smtClean="0"/>
              <a:t>, </a:t>
            </a:r>
            <a:r>
              <a:rPr lang="en-US" dirty="0" err="1" smtClean="0"/>
              <a:t>envolve</a:t>
            </a:r>
            <a:r>
              <a:rPr lang="en-US" dirty="0" smtClean="0"/>
              <a:t> </a:t>
            </a:r>
            <a:r>
              <a:rPr lang="en-US" dirty="0" err="1" smtClean="0"/>
              <a:t>crisotila</a:t>
            </a:r>
            <a:r>
              <a:rPr lang="en-US" dirty="0" smtClean="0"/>
              <a:t> </a:t>
            </a:r>
            <a:r>
              <a:rPr lang="en-US" dirty="0" err="1" smtClean="0"/>
              <a:t>contaminado</a:t>
            </a:r>
            <a:r>
              <a:rPr lang="en-US" dirty="0" smtClean="0"/>
              <a:t> com </a:t>
            </a:r>
            <a:r>
              <a:rPr lang="en-US" dirty="0" err="1" smtClean="0"/>
              <a:t>anfibólios</a:t>
            </a:r>
            <a:r>
              <a:rPr lang="pt-PT" dirty="0" smtClean="0"/>
              <a:t> </a:t>
            </a:r>
          </a:p>
          <a:p>
            <a:pPr marL="514350" indent="-514350">
              <a:buNone/>
            </a:pPr>
            <a:r>
              <a:rPr lang="pt-PT" dirty="0"/>
              <a:t>	</a:t>
            </a:r>
            <a:r>
              <a:rPr lang="pt-PT" dirty="0" smtClean="0"/>
              <a:t>e) Ausência de placas pleurais e asbestosis são provas de que 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houve</a:t>
            </a:r>
            <a:r>
              <a:rPr lang="en-US" dirty="0" smtClean="0"/>
              <a:t> </a:t>
            </a:r>
            <a:r>
              <a:rPr lang="en-US" dirty="0" err="1" smtClean="0"/>
              <a:t>exposição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mesotelioma</a:t>
            </a:r>
            <a:r>
              <a:rPr lang="en-US" dirty="0" smtClean="0"/>
              <a:t> no </a:t>
            </a:r>
            <a:r>
              <a:rPr lang="pt-PT" dirty="0" smtClean="0"/>
              <a:t>peritônio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Contestando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Peritos</a:t>
            </a:r>
            <a:r>
              <a:rPr lang="en-US" dirty="0" smtClean="0"/>
              <a:t> de </a:t>
            </a:r>
            <a:r>
              <a:rPr lang="en-US" dirty="0" err="1" smtClean="0"/>
              <a:t>Defesa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Demonstrar</a:t>
            </a:r>
            <a:r>
              <a:rPr lang="en-US" dirty="0" smtClean="0"/>
              <a:t> </a:t>
            </a:r>
            <a:r>
              <a:rPr lang="en-US" dirty="0" err="1" smtClean="0"/>
              <a:t>tendência</a:t>
            </a:r>
            <a:r>
              <a:rPr lang="en-US" dirty="0" smtClean="0"/>
              <a:t> do </a:t>
            </a:r>
            <a:r>
              <a:rPr lang="en-US" dirty="0" err="1" smtClean="0"/>
              <a:t>perito</a:t>
            </a:r>
            <a:r>
              <a:rPr lang="en-US" dirty="0" smtClean="0"/>
              <a:t> e dos </a:t>
            </a:r>
            <a:r>
              <a:rPr lang="en-US" dirty="0" err="1" smtClean="0"/>
              <a:t>artigos</a:t>
            </a:r>
            <a:r>
              <a:rPr lang="en-US" dirty="0" smtClean="0"/>
              <a:t> </a:t>
            </a:r>
            <a:r>
              <a:rPr lang="en-US" dirty="0" err="1" smtClean="0"/>
              <a:t>citados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para </a:t>
            </a:r>
            <a:r>
              <a:rPr lang="en-US" dirty="0" err="1" smtClean="0"/>
              <a:t>fundamentar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opiniões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favor da </a:t>
            </a:r>
            <a:r>
              <a:rPr lang="en-US" dirty="0" err="1" smtClean="0"/>
              <a:t>empresa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Demonstrar</a:t>
            </a:r>
            <a:r>
              <a:rPr lang="en-US" dirty="0" smtClean="0"/>
              <a:t> que as </a:t>
            </a:r>
            <a:r>
              <a:rPr lang="en-US" dirty="0" err="1" smtClean="0"/>
              <a:t>opiniões</a:t>
            </a:r>
            <a:r>
              <a:rPr lang="en-US" dirty="0" smtClean="0"/>
              <a:t> dos </a:t>
            </a:r>
            <a:r>
              <a:rPr lang="en-US" dirty="0" err="1" smtClean="0"/>
              <a:t>peritos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crisotila</a:t>
            </a:r>
            <a:r>
              <a:rPr lang="en-US" dirty="0" smtClean="0"/>
              <a:t> </a:t>
            </a:r>
            <a:r>
              <a:rPr lang="pt-PT" dirty="0" smtClean="0"/>
              <a:t>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contrárias</a:t>
            </a:r>
            <a:r>
              <a:rPr lang="en-US" dirty="0" smtClean="0"/>
              <a:t> as </a:t>
            </a:r>
            <a:r>
              <a:rPr lang="en-US" dirty="0" err="1" smtClean="0"/>
              <a:t>opiniões</a:t>
            </a:r>
            <a:r>
              <a:rPr lang="en-US" dirty="0" smtClean="0"/>
              <a:t> da </a:t>
            </a:r>
            <a:r>
              <a:rPr lang="en-US" dirty="0" err="1" smtClean="0"/>
              <a:t>comunidade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Provar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crisotila</a:t>
            </a:r>
            <a:r>
              <a:rPr lang="en-US" dirty="0" smtClean="0"/>
              <a:t> </a:t>
            </a:r>
            <a:r>
              <a:rPr lang="en-US" dirty="0" err="1" smtClean="0"/>
              <a:t>desloca</a:t>
            </a:r>
            <a:r>
              <a:rPr lang="en-US" dirty="0" smtClean="0"/>
              <a:t> do </a:t>
            </a:r>
            <a:r>
              <a:rPr lang="en-US" dirty="0" err="1" smtClean="0"/>
              <a:t>pulmão</a:t>
            </a:r>
            <a:r>
              <a:rPr lang="en-US" dirty="0" smtClean="0"/>
              <a:t> para a pleura e </a:t>
            </a:r>
            <a:r>
              <a:rPr lang="pt-PT" dirty="0" smtClean="0"/>
              <a:t>peritônio.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</a:t>
            </a:r>
            <a:r>
              <a:rPr lang="pt-PT" dirty="0" smtClean="0"/>
              <a:t>egligência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Dever</a:t>
            </a:r>
            <a:r>
              <a:rPr lang="en-US" dirty="0" smtClean="0"/>
              <a:t>/</a:t>
            </a:r>
            <a:r>
              <a:rPr lang="en-US" dirty="0" err="1" smtClean="0"/>
              <a:t>Obriga</a:t>
            </a:r>
            <a:r>
              <a:rPr lang="pt-PT" dirty="0" smtClean="0"/>
              <a:t>ção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Viola</a:t>
            </a:r>
            <a:r>
              <a:rPr lang="pt-PT" dirty="0" smtClean="0"/>
              <a:t>ção do Dever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Causa</a:t>
            </a:r>
            <a:r>
              <a:rPr lang="en-US" dirty="0" smtClean="0"/>
              <a:t> legal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Causa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Danos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Negligência: </a:t>
            </a:r>
            <a:r>
              <a:rPr lang="en-US" dirty="0" err="1" smtClean="0"/>
              <a:t>Dever</a:t>
            </a:r>
            <a:r>
              <a:rPr lang="en-US" dirty="0" smtClean="0"/>
              <a:t>/</a:t>
            </a:r>
            <a:r>
              <a:rPr lang="en-US" dirty="0" err="1" smtClean="0"/>
              <a:t>Obriga</a:t>
            </a:r>
            <a:r>
              <a:rPr lang="pt-PT" dirty="0" smtClean="0"/>
              <a:t>ção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Rela</a:t>
            </a:r>
            <a:r>
              <a:rPr lang="pt-PT" dirty="0" smtClean="0"/>
              <a:t>ção entre o autor e o réu</a:t>
            </a:r>
          </a:p>
          <a:p>
            <a:pPr marL="514350" indent="-514350">
              <a:buNone/>
            </a:pPr>
            <a:r>
              <a:rPr lang="pt-PT" dirty="0"/>
              <a:t>	</a:t>
            </a:r>
            <a:r>
              <a:rPr lang="pt-PT" dirty="0" smtClean="0"/>
              <a:t>a) Empregador - Empregado</a:t>
            </a:r>
          </a:p>
          <a:p>
            <a:pPr marL="514350" indent="-514350">
              <a:buNone/>
            </a:pPr>
            <a:r>
              <a:rPr lang="pt-PT" dirty="0"/>
              <a:t>	</a:t>
            </a:r>
            <a:r>
              <a:rPr lang="pt-PT" dirty="0" smtClean="0"/>
              <a:t>b) Dono de terreno</a:t>
            </a:r>
          </a:p>
          <a:p>
            <a:pPr marL="514350" indent="-514350">
              <a:buNone/>
            </a:pPr>
            <a:r>
              <a:rPr lang="pt-PT" dirty="0"/>
              <a:t>	c</a:t>
            </a:r>
            <a:r>
              <a:rPr lang="pt-PT" dirty="0" smtClean="0"/>
              <a:t>) Consumidor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pt-PT" dirty="0" smtClean="0"/>
              <a:t>Lei x </a:t>
            </a:r>
            <a:r>
              <a:rPr lang="en-US" dirty="0" err="1" smtClean="0"/>
              <a:t>Padrão</a:t>
            </a:r>
            <a:r>
              <a:rPr lang="en-US" dirty="0" smtClean="0"/>
              <a:t> Industrial x </a:t>
            </a:r>
            <a:r>
              <a:rPr lang="pt-PT" dirty="0" smtClean="0"/>
              <a:t>Razoabilidade dentro de acordo com as Circunstâncias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Negligência: </a:t>
            </a:r>
            <a:r>
              <a:rPr lang="en-US" dirty="0" err="1" smtClean="0"/>
              <a:t>Conhecimento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Conhecimento atual do perigo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Conhecimento construtivo do perigo (“state of the art”)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Poderia ou deveria ter sabido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03594"/>
            <a:ext cx="3200400" cy="205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claybennett.com/images/archivetoons/cookie_j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7096"/>
            <a:ext cx="2962275" cy="2100904"/>
          </a:xfrm>
          <a:prstGeom prst="rect">
            <a:avLst/>
          </a:prstGeom>
          <a:noFill/>
        </p:spPr>
      </p:pic>
      <p:pic>
        <p:nvPicPr>
          <p:cNvPr id="25606" name="Picture 6" descr="Image result for thomas edison light bul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818162"/>
            <a:ext cx="2743200" cy="1963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Strict Liability/</a:t>
            </a:r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Estrita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foco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no </a:t>
            </a:r>
            <a:r>
              <a:rPr lang="en-US" dirty="0" err="1" smtClean="0"/>
              <a:t>produto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no </a:t>
            </a:r>
            <a:r>
              <a:rPr lang="en-US" dirty="0" err="1" smtClean="0"/>
              <a:t>comportamento</a:t>
            </a:r>
            <a:r>
              <a:rPr lang="en-US" dirty="0" smtClean="0"/>
              <a:t> do </a:t>
            </a:r>
            <a:r>
              <a:rPr lang="en-US" dirty="0" err="1" smtClean="0"/>
              <a:t>réu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err="1" smtClean="0"/>
              <a:t>filosofia</a:t>
            </a:r>
            <a:r>
              <a:rPr lang="en-US" dirty="0" smtClean="0"/>
              <a:t> é </a:t>
            </a:r>
            <a:r>
              <a:rPr lang="en-US" dirty="0" err="1" smtClean="0"/>
              <a:t>favorecer</a:t>
            </a:r>
            <a:r>
              <a:rPr lang="en-US" dirty="0" smtClean="0"/>
              <a:t> o </a:t>
            </a:r>
            <a:r>
              <a:rPr lang="en-US" dirty="0" err="1" smtClean="0"/>
              <a:t>consumidor</a:t>
            </a:r>
            <a:r>
              <a:rPr lang="en-US" dirty="0" smtClean="0"/>
              <a:t> e </a:t>
            </a:r>
            <a:r>
              <a:rPr lang="en-US" dirty="0" err="1" smtClean="0"/>
              <a:t>distribuir</a:t>
            </a:r>
            <a:r>
              <a:rPr lang="en-US" dirty="0" smtClean="0"/>
              <a:t> o </a:t>
            </a:r>
            <a:r>
              <a:rPr lang="en-US" dirty="0" err="1" smtClean="0"/>
              <a:t>risco</a:t>
            </a:r>
            <a:r>
              <a:rPr lang="en-US" dirty="0" smtClean="0"/>
              <a:t>/</a:t>
            </a:r>
            <a:r>
              <a:rPr lang="en-US" dirty="0" err="1" smtClean="0"/>
              <a:t>custo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o </a:t>
            </a:r>
            <a:r>
              <a:rPr lang="en-US" dirty="0" err="1" smtClean="0"/>
              <a:t>fabricante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distribuidor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</a:t>
            </a:r>
            <a:r>
              <a:rPr lang="en-US" dirty="0" err="1" smtClean="0"/>
              <a:t>ambém</a:t>
            </a:r>
            <a:r>
              <a:rPr lang="en-US" dirty="0" smtClean="0"/>
              <a:t> </a:t>
            </a:r>
            <a:r>
              <a:rPr lang="en-US" dirty="0" err="1" smtClean="0"/>
              <a:t>motivar</a:t>
            </a:r>
            <a:r>
              <a:rPr lang="en-US" dirty="0" smtClean="0"/>
              <a:t> o </a:t>
            </a:r>
            <a:r>
              <a:rPr lang="en-US" dirty="0" err="1" smtClean="0"/>
              <a:t>fabricante</a:t>
            </a:r>
            <a:r>
              <a:rPr lang="en-US" dirty="0" smtClean="0"/>
              <a:t> a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seguros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Strict Liability/</a:t>
            </a:r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Estrita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Perigo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Defeito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Omissão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alertar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perigos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b) </a:t>
            </a:r>
            <a:r>
              <a:rPr lang="en-US" dirty="0" err="1" smtClean="0"/>
              <a:t>Defeito</a:t>
            </a:r>
            <a:r>
              <a:rPr lang="en-US" dirty="0" smtClean="0"/>
              <a:t> no </a:t>
            </a:r>
            <a:r>
              <a:rPr lang="en-US" dirty="0" err="1" smtClean="0"/>
              <a:t>desenho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c) </a:t>
            </a:r>
            <a:r>
              <a:rPr lang="en-US" dirty="0" err="1" smtClean="0"/>
              <a:t>Defeito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fabricação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pt-PT" dirty="0" smtClean="0"/>
              <a:t>Causa</a:t>
            </a:r>
            <a:r>
              <a:rPr lang="en-US" dirty="0" smtClean="0"/>
              <a:t> legal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pt-PT" dirty="0" smtClean="0"/>
              <a:t>Causa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Danos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Strict Liability/</a:t>
            </a:r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Estrita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Omissão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Alertar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Um </a:t>
            </a:r>
            <a:r>
              <a:rPr lang="en-US" dirty="0" err="1" smtClean="0"/>
              <a:t>produto</a:t>
            </a:r>
            <a:r>
              <a:rPr lang="en-US" dirty="0" smtClean="0"/>
              <a:t> </a:t>
            </a:r>
            <a:r>
              <a:rPr lang="en-US" dirty="0" err="1" smtClean="0"/>
              <a:t>perigoso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tonar</a:t>
            </a:r>
            <a:r>
              <a:rPr lang="en-US" dirty="0" smtClean="0"/>
              <a:t>-se </a:t>
            </a:r>
            <a:r>
              <a:rPr lang="en-US" dirty="0" err="1" smtClean="0"/>
              <a:t>seguro</a:t>
            </a:r>
            <a:r>
              <a:rPr lang="en-US" dirty="0" smtClean="0"/>
              <a:t> com aviso </a:t>
            </a:r>
            <a:r>
              <a:rPr lang="en-US" dirty="0" err="1" smtClean="0"/>
              <a:t>adequado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aviso</a:t>
            </a:r>
            <a:r>
              <a:rPr lang="en-US" dirty="0" smtClean="0"/>
              <a:t> total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aviso</a:t>
            </a:r>
            <a:r>
              <a:rPr lang="en-US" dirty="0" smtClean="0"/>
              <a:t> </a:t>
            </a:r>
            <a:r>
              <a:rPr lang="en-US" dirty="0" err="1" smtClean="0"/>
              <a:t>adequado</a:t>
            </a:r>
            <a:r>
              <a:rPr lang="en-US" dirty="0" smtClean="0"/>
              <a:t>: </a:t>
            </a:r>
            <a:r>
              <a:rPr lang="en-US" dirty="0" err="1" smtClean="0"/>
              <a:t>Conteúdo</a:t>
            </a:r>
            <a:r>
              <a:rPr lang="en-US" dirty="0" smtClean="0"/>
              <a:t> &amp; </a:t>
            </a:r>
            <a:r>
              <a:rPr lang="en-US" dirty="0" err="1" smtClean="0"/>
              <a:t>Capacidade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chamar</a:t>
            </a:r>
            <a:r>
              <a:rPr lang="en-US" dirty="0" smtClean="0"/>
              <a:t> </a:t>
            </a:r>
            <a:r>
              <a:rPr lang="en-US" dirty="0" err="1" smtClean="0"/>
              <a:t>aten</a:t>
            </a:r>
            <a:r>
              <a:rPr lang="pt-PT" dirty="0" smtClean="0"/>
              <a:t>ção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a) </a:t>
            </a:r>
            <a:r>
              <a:rPr lang="en-US" dirty="0" err="1" smtClean="0"/>
              <a:t>Linguagem</a:t>
            </a:r>
            <a:r>
              <a:rPr lang="en-US" dirty="0" smtClean="0"/>
              <a:t>: prejudicial x cancer/</a:t>
            </a:r>
            <a:r>
              <a:rPr lang="en-US" dirty="0" err="1" smtClean="0"/>
              <a:t>morte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b) </a:t>
            </a:r>
            <a:r>
              <a:rPr lang="en-US" dirty="0" err="1" smtClean="0"/>
              <a:t>Posi</a:t>
            </a:r>
            <a:r>
              <a:rPr lang="pt-PT" dirty="0" smtClean="0"/>
              <a:t>ção</a:t>
            </a:r>
          </a:p>
          <a:p>
            <a:pPr marL="514350" indent="-514350">
              <a:buNone/>
            </a:pPr>
            <a:r>
              <a:rPr lang="pt-PT" dirty="0"/>
              <a:t>	</a:t>
            </a:r>
            <a:r>
              <a:rPr lang="pt-PT" dirty="0" smtClean="0"/>
              <a:t>c) Tamanho</a:t>
            </a:r>
          </a:p>
          <a:p>
            <a:pPr marL="514350" indent="-514350">
              <a:buNone/>
            </a:pPr>
            <a:r>
              <a:rPr lang="pt-PT" dirty="0"/>
              <a:t>	</a:t>
            </a:r>
            <a:r>
              <a:rPr lang="pt-PT" dirty="0" smtClean="0"/>
              <a:t>d) Cores</a:t>
            </a:r>
          </a:p>
          <a:p>
            <a:pPr marL="514350" indent="-514350">
              <a:buNone/>
            </a:pPr>
            <a:r>
              <a:rPr lang="pt-PT" dirty="0"/>
              <a:t>	</a:t>
            </a:r>
            <a:r>
              <a:rPr lang="pt-PT" dirty="0" smtClean="0"/>
              <a:t>e) Símbolos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Strict Liability/</a:t>
            </a:r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Estrita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Defeito</a:t>
            </a:r>
            <a:r>
              <a:rPr lang="en-US" dirty="0" smtClean="0"/>
              <a:t> no </a:t>
            </a:r>
            <a:r>
              <a:rPr lang="en-US" dirty="0" err="1" smtClean="0"/>
              <a:t>Modelo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 </a:t>
            </a:r>
            <a:r>
              <a:rPr lang="en-US" dirty="0" err="1" smtClean="0"/>
              <a:t>riscos</a:t>
            </a:r>
            <a:r>
              <a:rPr lang="en-US" dirty="0" smtClean="0"/>
              <a:t> do </a:t>
            </a:r>
            <a:r>
              <a:rPr lang="en-US" dirty="0" err="1" smtClean="0"/>
              <a:t>modelo</a:t>
            </a:r>
            <a:r>
              <a:rPr lang="en-US" dirty="0" smtClean="0"/>
              <a:t> s</a:t>
            </a:r>
            <a:r>
              <a:rPr lang="pt-PT" dirty="0" smtClean="0"/>
              <a:t>ão maiores do que os benefícios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que </a:t>
            </a:r>
            <a:r>
              <a:rPr lang="en-US" dirty="0" err="1" smtClean="0"/>
              <a:t>oferecem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riscos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produto</a:t>
            </a:r>
            <a:r>
              <a:rPr lang="en-US" dirty="0" smtClean="0"/>
              <a:t> n</a:t>
            </a:r>
            <a:r>
              <a:rPr lang="pt-PT" dirty="0" smtClean="0"/>
              <a:t>ão foi efetivo com o nível de segurança que o consumidor esperava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A segurança do produto não satisfaz as expectativas do consumidor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834</Words>
  <Application>Microsoft Office PowerPoint</Application>
  <PresentationFormat>On-screen Show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Casos de Amianto nos Estados Unidos</vt:lpstr>
      <vt:lpstr>Teorias Jurídicas</vt:lpstr>
      <vt:lpstr>Negligência</vt:lpstr>
      <vt:lpstr>Negligência: Dever/Obrigação </vt:lpstr>
      <vt:lpstr>Negligência: Conhecimento</vt:lpstr>
      <vt:lpstr>Strict Liability/Responsabilidade Estrita</vt:lpstr>
      <vt:lpstr>Strict Liability/Responsabilidade Estrita</vt:lpstr>
      <vt:lpstr>Strict Liability/Responsabilidade Estrita Omissão em Alertar</vt:lpstr>
      <vt:lpstr>Strict Liability/Responsabilidade Estrita Defeito no Modelo</vt:lpstr>
      <vt:lpstr>Danos Morais/Imprudência</vt:lpstr>
      <vt:lpstr>Evidência de Exposição</vt:lpstr>
      <vt:lpstr>Defesas de Causação</vt:lpstr>
      <vt:lpstr>Tipo de Fibra: Chrisotila x Anfibólio</vt:lpstr>
      <vt:lpstr>Influência Científica</vt:lpstr>
      <vt:lpstr>Caso - Exemplos</vt:lpstr>
      <vt:lpstr>Caso Exemplo: Defesas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Os Peritos da Defesa</vt:lpstr>
      <vt:lpstr>Os Peritos da Defesa</vt:lpstr>
      <vt:lpstr>Contestando os Peritos de Defesa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Casos de Amianto nos Estados Unidos</dc:title>
  <dc:creator>adupont</dc:creator>
  <cp:lastModifiedBy>adupont</cp:lastModifiedBy>
  <cp:revision>26</cp:revision>
  <dcterms:created xsi:type="dcterms:W3CDTF">2016-09-29T02:24:23Z</dcterms:created>
  <dcterms:modified xsi:type="dcterms:W3CDTF">2016-10-11T02:34:45Z</dcterms:modified>
</cp:coreProperties>
</file>